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7" r:id="rId2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05" autoAdjust="0"/>
    <p:restoredTop sz="84088" autoAdjust="0"/>
  </p:normalViewPr>
  <p:slideViewPr>
    <p:cSldViewPr snapToGrid="0">
      <p:cViewPr varScale="1">
        <p:scale>
          <a:sx n="87" d="100"/>
          <a:sy n="87" d="100"/>
        </p:scale>
        <p:origin x="23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tif>
</file>

<file path=ppt/media/image3.tif>
</file>

<file path=ppt/media/image4.tif>
</file>

<file path=ppt/media/image5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CA40FE-5F56-4100-BF02-697EF14157E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6C2866-D131-4F0B-BB2F-99CF046548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98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July 20, 2023 Imaged on Leica DM6000 widefield microscope, 10x5x magnification</a:t>
            </a:r>
          </a:p>
          <a:p>
            <a:r>
              <a:rPr lang="en-US" dirty="0"/>
              <a:t>All images were acquired with the same exposure, edited with same thresholding</a:t>
            </a:r>
          </a:p>
          <a:p>
            <a:r>
              <a:rPr lang="en-US" dirty="0"/>
              <a:t>Scale bar is 200 um.</a:t>
            </a:r>
          </a:p>
          <a:p>
            <a:r>
              <a:rPr lang="en-US"/>
              <a:t>Samples are FFPE ear, H&amp;E stain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C2866-D131-4F0B-BB2F-99CF0465488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392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494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19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933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3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8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750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14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724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7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968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860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2AD2A3-B15C-4D55-A794-C5DE3456506F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06A6B-B570-4FD6-AE65-A7D52F66B2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888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tif"/><Relationship Id="rId5" Type="http://schemas.openxmlformats.org/officeDocument/2006/relationships/image" Target="../media/image3.tif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1B0B210D-ADB6-F5F3-32CA-88B6F64F5933}"/>
              </a:ext>
            </a:extLst>
          </p:cNvPr>
          <p:cNvGrpSpPr/>
          <p:nvPr/>
        </p:nvGrpSpPr>
        <p:grpSpPr>
          <a:xfrm>
            <a:off x="3305780" y="3245370"/>
            <a:ext cx="2483502" cy="1789267"/>
            <a:chOff x="4626957" y="4005250"/>
            <a:chExt cx="3010305" cy="2168808"/>
          </a:xfrm>
        </p:grpSpPr>
        <p:pic>
          <p:nvPicPr>
            <p:cNvPr id="11" name="Picture 10" descr="A pink and white cell&#10;&#10;Description automatically generated">
              <a:extLst>
                <a:ext uri="{FF2B5EF4-FFF2-40B4-BE49-F238E27FC236}">
                  <a16:creationId xmlns:a16="http://schemas.microsoft.com/office/drawing/2014/main" id="{74622A22-53AF-5606-543A-096E16DC0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26957" y="4005250"/>
              <a:ext cx="3010305" cy="2168808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5" name="Picture 14" descr="A close-up of a cell&#10;&#10;Description automatically generated">
              <a:extLst>
                <a:ext uri="{FF2B5EF4-FFF2-40B4-BE49-F238E27FC236}">
                  <a16:creationId xmlns:a16="http://schemas.microsoft.com/office/drawing/2014/main" id="{24C5CFCD-A89C-6585-8ECC-9808E62357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513" t="86803" r="1626" b="544"/>
            <a:stretch/>
          </p:blipFill>
          <p:spPr>
            <a:xfrm>
              <a:off x="6738365" y="5885024"/>
              <a:ext cx="898897" cy="274405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3C27D65-8F51-8ABB-554A-81AEF0016740}"/>
              </a:ext>
            </a:extLst>
          </p:cNvPr>
          <p:cNvGrpSpPr/>
          <p:nvPr/>
        </p:nvGrpSpPr>
        <p:grpSpPr>
          <a:xfrm>
            <a:off x="3305780" y="5122121"/>
            <a:ext cx="2483502" cy="1789267"/>
            <a:chOff x="7917366" y="4005250"/>
            <a:chExt cx="3010305" cy="2168808"/>
          </a:xfrm>
        </p:grpSpPr>
        <p:pic>
          <p:nvPicPr>
            <p:cNvPr id="13" name="Picture 12" descr="A pink and white cell&#10;&#10;Description automatically generated">
              <a:extLst>
                <a:ext uri="{FF2B5EF4-FFF2-40B4-BE49-F238E27FC236}">
                  <a16:creationId xmlns:a16="http://schemas.microsoft.com/office/drawing/2014/main" id="{2C5977C4-A6A7-4A62-8E4A-F2FD586A2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17366" y="4005250"/>
              <a:ext cx="3010305" cy="2168808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pic>
          <p:nvPicPr>
            <p:cNvPr id="16" name="Picture 15" descr="A close-up of a cell&#10;&#10;Description automatically generated">
              <a:extLst>
                <a:ext uri="{FF2B5EF4-FFF2-40B4-BE49-F238E27FC236}">
                  <a16:creationId xmlns:a16="http://schemas.microsoft.com/office/drawing/2014/main" id="{0EA3E895-85FE-9E3A-A9F6-D0420B1897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513" t="86803" r="1626" b="544"/>
            <a:stretch/>
          </p:blipFill>
          <p:spPr>
            <a:xfrm>
              <a:off x="10028774" y="5885024"/>
              <a:ext cx="898897" cy="274405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5C03D6F-013E-3DD0-46F2-37F0CAD5B57E}"/>
              </a:ext>
            </a:extLst>
          </p:cNvPr>
          <p:cNvGrpSpPr/>
          <p:nvPr/>
        </p:nvGrpSpPr>
        <p:grpSpPr>
          <a:xfrm>
            <a:off x="684923" y="1057275"/>
            <a:ext cx="2528840" cy="2100610"/>
            <a:chOff x="4572001" y="624468"/>
            <a:chExt cx="3065261" cy="254619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6C63CC2-3D63-D691-4132-915A86F81D86}"/>
                </a:ext>
              </a:extLst>
            </p:cNvPr>
            <p:cNvGrpSpPr/>
            <p:nvPr/>
          </p:nvGrpSpPr>
          <p:grpSpPr>
            <a:xfrm>
              <a:off x="4626957" y="1001854"/>
              <a:ext cx="3010305" cy="2168808"/>
              <a:chOff x="4626957" y="1001854"/>
              <a:chExt cx="3010305" cy="2168808"/>
            </a:xfrm>
          </p:grpSpPr>
          <p:pic>
            <p:nvPicPr>
              <p:cNvPr id="5" name="Picture 4" descr="A close-up of a pink and purple cell&#10;&#10;Description automatically generated">
                <a:extLst>
                  <a:ext uri="{FF2B5EF4-FFF2-40B4-BE49-F238E27FC236}">
                    <a16:creationId xmlns:a16="http://schemas.microsoft.com/office/drawing/2014/main" id="{2EF5F5A1-E513-8F20-CFA6-4740B21E9C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6957" y="1001854"/>
                <a:ext cx="3010305" cy="2168808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pic>
            <p:nvPicPr>
              <p:cNvPr id="9" name="Picture 8" descr="A close-up of a cell&#10;&#10;Description automatically generated">
                <a:extLst>
                  <a:ext uri="{FF2B5EF4-FFF2-40B4-BE49-F238E27FC236}">
                    <a16:creationId xmlns:a16="http://schemas.microsoft.com/office/drawing/2014/main" id="{76EF56D0-B8C0-8A2F-D2D3-E47DC99336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8513" t="86803" r="1626" b="544"/>
              <a:stretch/>
            </p:blipFill>
            <p:spPr>
              <a:xfrm>
                <a:off x="6738365" y="2872961"/>
                <a:ext cx="898897" cy="274405"/>
              </a:xfrm>
              <a:prstGeom prst="rect">
                <a:avLst/>
              </a:prstGeom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1F2A79B-F3FE-2312-D9D4-A09A3AE6EC3C}"/>
                </a:ext>
              </a:extLst>
            </p:cNvPr>
            <p:cNvSpPr txBox="1"/>
            <p:nvPr/>
          </p:nvSpPr>
          <p:spPr>
            <a:xfrm>
              <a:off x="4572001" y="624468"/>
              <a:ext cx="1813932" cy="388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85" i="1" dirty="0">
                  <a:latin typeface="Arial" panose="020B0604020202020204" pitchFamily="34" charset="0"/>
                  <a:cs typeface="Arial" panose="020B0604020202020204" pitchFamily="34" charset="0"/>
                </a:rPr>
                <a:t>L. </a:t>
              </a:r>
              <a:r>
                <a:rPr lang="en-US" sz="1485" i="1" dirty="0" err="1">
                  <a:latin typeface="Arial" panose="020B0604020202020204" pitchFamily="34" charset="0"/>
                  <a:cs typeface="Arial" panose="020B0604020202020204" pitchFamily="34" charset="0"/>
                </a:rPr>
                <a:t>braziliensis</a:t>
              </a:r>
              <a:endParaRPr lang="en-US" sz="1485" i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B863E4A-0028-60B8-0EBE-C5FD96D1EE1B}"/>
              </a:ext>
            </a:extLst>
          </p:cNvPr>
          <p:cNvGrpSpPr/>
          <p:nvPr/>
        </p:nvGrpSpPr>
        <p:grpSpPr>
          <a:xfrm>
            <a:off x="3262847" y="1057275"/>
            <a:ext cx="2526434" cy="2100610"/>
            <a:chOff x="7865327" y="624468"/>
            <a:chExt cx="3062344" cy="254619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AE3FCA4-E2A5-4C11-ECD5-B661F5E5A667}"/>
                </a:ext>
              </a:extLst>
            </p:cNvPr>
            <p:cNvGrpSpPr/>
            <p:nvPr/>
          </p:nvGrpSpPr>
          <p:grpSpPr>
            <a:xfrm>
              <a:off x="7917366" y="1001854"/>
              <a:ext cx="3010305" cy="2168808"/>
              <a:chOff x="7917366" y="1001854"/>
              <a:chExt cx="3010305" cy="2168808"/>
            </a:xfrm>
          </p:grpSpPr>
          <p:pic>
            <p:nvPicPr>
              <p:cNvPr id="7" name="Picture 6" descr="A cross section of a human body&#10;&#10;Description automatically generated">
                <a:extLst>
                  <a:ext uri="{FF2B5EF4-FFF2-40B4-BE49-F238E27FC236}">
                    <a16:creationId xmlns:a16="http://schemas.microsoft.com/office/drawing/2014/main" id="{F7F48024-479B-59F8-46DC-5AC3E9C896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917366" y="1001854"/>
                <a:ext cx="3010305" cy="2168808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pic>
            <p:nvPicPr>
              <p:cNvPr id="14" name="Picture 13" descr="A close-up of a cell&#10;&#10;Description automatically generated">
                <a:extLst>
                  <a:ext uri="{FF2B5EF4-FFF2-40B4-BE49-F238E27FC236}">
                    <a16:creationId xmlns:a16="http://schemas.microsoft.com/office/drawing/2014/main" id="{C7E8F796-9CF1-47E8-CC0B-4CD1F343D3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8513" t="86803" r="1626" b="544"/>
              <a:stretch/>
            </p:blipFill>
            <p:spPr>
              <a:xfrm>
                <a:off x="10028774" y="2872961"/>
                <a:ext cx="898897" cy="274405"/>
              </a:xfrm>
              <a:prstGeom prst="rect">
                <a:avLst/>
              </a:prstGeom>
            </p:spPr>
          </p:pic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D46043C-0288-2349-B632-10073588195C}"/>
                </a:ext>
              </a:extLst>
            </p:cNvPr>
            <p:cNvSpPr txBox="1"/>
            <p:nvPr/>
          </p:nvSpPr>
          <p:spPr>
            <a:xfrm>
              <a:off x="7865327" y="624468"/>
              <a:ext cx="2902470" cy="3889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85" i="1" dirty="0">
                  <a:latin typeface="Arial" panose="020B0604020202020204" pitchFamily="34" charset="0"/>
                  <a:cs typeface="Arial" panose="020B0604020202020204" pitchFamily="34" charset="0"/>
                </a:rPr>
                <a:t>L. </a:t>
              </a:r>
              <a:r>
                <a:rPr lang="en-US" sz="1485" i="1" dirty="0" err="1">
                  <a:latin typeface="Arial" panose="020B0604020202020204" pitchFamily="34" charset="0"/>
                  <a:cs typeface="Arial" panose="020B0604020202020204" pitchFamily="34" charset="0"/>
                </a:rPr>
                <a:t>braziliensis</a:t>
              </a:r>
              <a:r>
                <a:rPr lang="en-US" sz="1485" i="1" dirty="0">
                  <a:latin typeface="Arial" panose="020B0604020202020204" pitchFamily="34" charset="0"/>
                  <a:cs typeface="Arial" panose="020B0604020202020204" pitchFamily="34" charset="0"/>
                </a:rPr>
                <a:t> + S. aureus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79FF744-35E2-55B2-9EA6-F6DAE057D7C8}"/>
              </a:ext>
            </a:extLst>
          </p:cNvPr>
          <p:cNvSpPr txBox="1"/>
          <p:nvPr/>
        </p:nvSpPr>
        <p:spPr>
          <a:xfrm>
            <a:off x="5789282" y="3987655"/>
            <a:ext cx="1637557" cy="320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85" dirty="0">
                <a:latin typeface="Arial" panose="020B0604020202020204" pitchFamily="34" charset="0"/>
                <a:cs typeface="Arial" panose="020B0604020202020204" pitchFamily="34" charset="0"/>
              </a:rPr>
              <a:t>+anti-IL-1</a:t>
            </a:r>
            <a:r>
              <a:rPr lang="el-GR" sz="1485" dirty="0">
                <a:latin typeface="Arial" panose="020B0604020202020204" pitchFamily="34" charset="0"/>
                <a:cs typeface="Arial" panose="020B0604020202020204" pitchFamily="34" charset="0"/>
              </a:rPr>
              <a:t>β</a:t>
            </a:r>
            <a:endParaRPr lang="en-US" sz="1485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1E38090-80CF-162D-CCE7-487CF01542D0}"/>
              </a:ext>
            </a:extLst>
          </p:cNvPr>
          <p:cNvSpPr txBox="1"/>
          <p:nvPr/>
        </p:nvSpPr>
        <p:spPr>
          <a:xfrm>
            <a:off x="5789282" y="5864405"/>
            <a:ext cx="1637557" cy="320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85" dirty="0">
                <a:latin typeface="Arial" panose="020B0604020202020204" pitchFamily="34" charset="0"/>
                <a:cs typeface="Arial" panose="020B0604020202020204" pitchFamily="34" charset="0"/>
              </a:rPr>
              <a:t>+anti-IL-1R</a:t>
            </a:r>
          </a:p>
        </p:txBody>
      </p:sp>
    </p:spTree>
    <p:extLst>
      <p:ext uri="{BB962C8B-B14F-4D97-AF65-F5344CB8AC3E}">
        <p14:creationId xmlns:p14="http://schemas.microsoft.com/office/powerpoint/2010/main" val="2886575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17</TotalTime>
  <Words>57</Words>
  <Application>Microsoft Office PowerPoint</Application>
  <PresentationFormat>Custom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Go, Christina K.</dc:creator>
  <cp:lastModifiedBy>Go, Christina K.</cp:lastModifiedBy>
  <cp:revision>4</cp:revision>
  <dcterms:created xsi:type="dcterms:W3CDTF">2023-07-20T16:16:51Z</dcterms:created>
  <dcterms:modified xsi:type="dcterms:W3CDTF">2023-07-20T16:35:10Z</dcterms:modified>
</cp:coreProperties>
</file>

<file path=docProps/thumbnail.jpeg>
</file>